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5E5"/>
    <a:srgbClr val="FF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42" y="6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3077283"/>
            <a:ext cx="5829300" cy="2123369"/>
          </a:xfrm>
        </p:spPr>
        <p:txBody>
          <a:bodyPr/>
          <a:lstStyle/>
          <a:p>
            <a:r>
              <a:rPr lang="ru-RU"/>
              <a:t>Образец заголовка</a:t>
            </a:r>
          </a:p>
        </p:txBody>
      </p:sp>
      <p:sp>
        <p:nvSpPr>
          <p:cNvPr id="3" name="Подзаголовок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12.05.2023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12.05.2023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96701"/>
            <a:ext cx="1543050" cy="8452202"/>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342900" y="396701"/>
            <a:ext cx="4514850" cy="845220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12.05.2023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12.05.2023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6365522"/>
            <a:ext cx="5829300" cy="1967442"/>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12.05.2023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12.05.2023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12.05.2023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1" y="394406"/>
            <a:ext cx="2256235" cy="1678517"/>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934201"/>
            <a:ext cx="4114800" cy="818622"/>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12.05.2023</a:t>
            </a:fld>
            <a:endParaRPr lang="ru-RU"/>
          </a:p>
        </p:txBody>
      </p:sp>
      <p:sp>
        <p:nvSpPr>
          <p:cNvPr id="5" name="Нижний колонтитул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TextBox 3"/>
          <p:cNvSpPr txBox="1"/>
          <p:nvPr/>
        </p:nvSpPr>
        <p:spPr>
          <a:xfrm>
            <a:off x="2217479" y="105220"/>
            <a:ext cx="3312368" cy="400110"/>
          </a:xfrm>
          <a:prstGeom prst="rect">
            <a:avLst/>
          </a:prstGeom>
          <a:noFill/>
        </p:spPr>
        <p:txBody>
          <a:bodyPr wrap="square" rtlCol="0">
            <a:spAutoFit/>
          </a:bodyPr>
          <a:lstStyle/>
          <a:p>
            <a:r>
              <a:rPr lang="kk-KZ" sz="2000" b="1" dirty="0"/>
              <a:t>Құрметті тұтынушы!</a:t>
            </a:r>
          </a:p>
        </p:txBody>
      </p:sp>
      <p:sp>
        <p:nvSpPr>
          <p:cNvPr id="5" name="TextBox 4"/>
          <p:cNvSpPr txBox="1"/>
          <p:nvPr/>
        </p:nvSpPr>
        <p:spPr>
          <a:xfrm>
            <a:off x="-20558" y="2248242"/>
            <a:ext cx="6731594" cy="5478423"/>
          </a:xfrm>
          <a:prstGeom prst="rect">
            <a:avLst/>
          </a:prstGeom>
          <a:noFill/>
        </p:spPr>
        <p:txBody>
          <a:bodyPr wrap="square" rtlCol="0">
            <a:spAutoFit/>
          </a:bodyPr>
          <a:lstStyle/>
          <a:p>
            <a:pPr marL="742950" lvl="1" indent="-285750" algn="just">
              <a:buFont typeface="Symbol" panose="05050102010706020507" pitchFamily="18" charset="2"/>
              <a:buChar char=""/>
            </a:pPr>
            <a:r>
              <a:rPr lang="kk-KZ" sz="1400" dirty="0">
                <a:effectLst/>
                <a:latin typeface="Calibri" panose="020F0502020204030204" pitchFamily="34" charset="0"/>
                <a:ea typeface="Times New Roman" panose="02020603050405020304" pitchFamily="18" charset="0"/>
              </a:rPr>
              <a:t>Қосылу/ажырату актісін ресімдей отырып, тұтынушының немесе тұтынушы өкілінің қатысуымен жылу тұтыну жүйелерін қосуға/ажыратуға рұқсат беру және тіркеу;</a:t>
            </a:r>
            <a:endParaRPr lang="ru-RU" sz="1400" dirty="0">
              <a:effectLst/>
              <a:latin typeface="Times New Roman" panose="02020603050405020304" pitchFamily="18" charset="0"/>
              <a:ea typeface="Times New Roman" panose="02020603050405020304" pitchFamily="18" charset="0"/>
            </a:endParaRPr>
          </a:p>
          <a:p>
            <a:pPr marL="742950" lvl="1" indent="-285750" algn="just">
              <a:buFont typeface="Symbol" panose="05050102010706020507" pitchFamily="18" charset="2"/>
              <a:buChar char=""/>
            </a:pPr>
            <a:r>
              <a:rPr lang="kk-KZ" sz="1400" dirty="0">
                <a:effectLst/>
                <a:latin typeface="Calibri" panose="020F0502020204030204" pitchFamily="34" charset="0"/>
                <a:ea typeface="Times New Roman" panose="02020603050405020304" pitchFamily="18" charset="0"/>
              </a:rPr>
              <a:t>Басқарудың жылу торабының жұмысын бақылауды жүзеге асыру (жылу тасымалдағыштың параметрлерін өлшеумен айналып өту, басқарудың жылу тораптарын тексеруді бақылау);</a:t>
            </a:r>
            <a:endParaRPr lang="ru-RU" sz="1400" dirty="0">
              <a:effectLst/>
              <a:latin typeface="Times New Roman" panose="02020603050405020304" pitchFamily="18" charset="0"/>
              <a:ea typeface="Times New Roman" panose="02020603050405020304" pitchFamily="18" charset="0"/>
            </a:endParaRPr>
          </a:p>
          <a:p>
            <a:pPr marL="742950" lvl="1" indent="-285750" algn="just">
              <a:buFont typeface="Symbol" panose="05050102010706020507" pitchFamily="18" charset="2"/>
              <a:buChar char=""/>
            </a:pPr>
            <a:r>
              <a:rPr lang="kk-KZ" sz="1400" dirty="0">
                <a:effectLst/>
                <a:latin typeface="Calibri" panose="020F0502020204030204" pitchFamily="34" charset="0"/>
                <a:ea typeface="Times New Roman" panose="02020603050405020304" pitchFamily="18" charset="0"/>
              </a:rPr>
              <a:t>Объектілерді жылыту маусымына дайындау бойынша бақылау: тұтынушының қабылдау-тапсыру жұмыстарын орындауы (ішкі жылыту және ыстық сумен жабдықтау жүйесін сығымдау және жуу), жылу тұтыну қондырғыларын сынау және баптау. Жылу энергиясын қабылдауға басқару тораптарының, жылыту және ыстық сумен жабдықтау жүйелерінің техникалық дайындығын айқындау (жұмыстар тізбесін орындауды қабылдау және жылу тұтыну жүйелерінің ақауларын жою туралы белгімен және «Объектінің жылу энергиясын қабылдауға техникалық дайындығы актісіне» енгізу арқылы);</a:t>
            </a:r>
            <a:endParaRPr lang="ru-RU" sz="1400" dirty="0">
              <a:effectLst/>
              <a:latin typeface="Times New Roman" panose="02020603050405020304" pitchFamily="18" charset="0"/>
              <a:ea typeface="Times New Roman" panose="02020603050405020304" pitchFamily="18" charset="0"/>
            </a:endParaRPr>
          </a:p>
          <a:p>
            <a:pPr marL="742950" lvl="1" indent="-285750" algn="just">
              <a:buFont typeface="Symbol" panose="05050102010706020507" pitchFamily="18" charset="2"/>
              <a:buChar char=""/>
            </a:pPr>
            <a:r>
              <a:rPr lang="kk-KZ" sz="1400" dirty="0">
                <a:effectLst/>
                <a:latin typeface="Calibri" panose="020F0502020204030204" pitchFamily="34" charset="0"/>
                <a:ea typeface="Times New Roman" panose="02020603050405020304" pitchFamily="18" charset="0"/>
              </a:rPr>
              <a:t>Жылу энергиясын есептеу құралын пайдалануға беру;</a:t>
            </a:r>
            <a:endParaRPr lang="ru-RU" sz="1400" dirty="0">
              <a:effectLst/>
              <a:latin typeface="Times New Roman" panose="02020603050405020304" pitchFamily="18" charset="0"/>
              <a:ea typeface="Times New Roman" panose="02020603050405020304" pitchFamily="18" charset="0"/>
            </a:endParaRPr>
          </a:p>
          <a:p>
            <a:pPr marL="742950" lvl="1" indent="-285750" algn="just">
              <a:buFont typeface="Symbol" panose="05050102010706020507" pitchFamily="18" charset="2"/>
              <a:buChar char=""/>
            </a:pPr>
            <a:r>
              <a:rPr lang="kk-KZ" sz="1400" dirty="0">
                <a:effectLst/>
                <a:latin typeface="Calibri" panose="020F0502020204030204" pitchFamily="34" charset="0"/>
                <a:ea typeface="Times New Roman" panose="02020603050405020304" pitchFamily="18" charset="0"/>
              </a:rPr>
              <a:t>Жылу энергиясын есепке алу аспабын жөндеуге, ауыстыруға, екіжақты акт жасай отырып, кезекті мемлекеттік тексеруді жүргізуге пайдаланудан шығару;</a:t>
            </a:r>
            <a:endParaRPr lang="ru-RU" sz="1400" dirty="0">
              <a:effectLst/>
              <a:latin typeface="Times New Roman" panose="02020603050405020304" pitchFamily="18" charset="0"/>
              <a:ea typeface="Times New Roman" panose="02020603050405020304" pitchFamily="18" charset="0"/>
            </a:endParaRPr>
          </a:p>
          <a:p>
            <a:pPr marL="742950" lvl="1" indent="-285750" algn="just">
              <a:buFont typeface="Symbol" panose="05050102010706020507" pitchFamily="18" charset="2"/>
              <a:buChar char=""/>
            </a:pPr>
            <a:r>
              <a:rPr lang="kk-KZ" sz="1400" dirty="0">
                <a:effectLst/>
                <a:latin typeface="Calibri" panose="020F0502020204030204" pitchFamily="34" charset="0"/>
                <a:ea typeface="Times New Roman" panose="02020603050405020304" pitchFamily="18" charset="0"/>
              </a:rPr>
              <a:t>Есепке алу торабындағы пломбалардың көрсеткіштерін, техникалық жай-күйін, жұмысқа қабілеттілігін және сақталуын тексере отырып, жылу энергиясын есепке алу аспабын техникалық байқау;</a:t>
            </a:r>
            <a:endParaRPr lang="ru-RU" sz="1400" dirty="0">
              <a:effectLst/>
              <a:latin typeface="Times New Roman" panose="02020603050405020304" pitchFamily="18" charset="0"/>
              <a:ea typeface="Times New Roman" panose="02020603050405020304" pitchFamily="18" charset="0"/>
            </a:endParaRPr>
          </a:p>
          <a:p>
            <a:pPr marL="742950" lvl="1" indent="-285750" algn="just">
              <a:buFont typeface="Symbol" panose="05050102010706020507" pitchFamily="18" charset="2"/>
              <a:buChar char=""/>
            </a:pPr>
            <a:r>
              <a:rPr lang="kk-KZ" sz="1400" dirty="0">
                <a:effectLst/>
                <a:latin typeface="Calibri" panose="020F0502020204030204" pitchFamily="34" charset="0"/>
                <a:ea typeface="Times New Roman" panose="02020603050405020304" pitchFamily="18" charset="0"/>
              </a:rPr>
              <a:t>Техникалық жай-күйін және мемлекеттік тексеру мерзімдерін тексере отырып, жаңа жылыту маусымына (нөлдеу) жылу энергиясын есепке алу аспаптарын пайдалануға қайта қабылдау.</a:t>
            </a:r>
            <a:endParaRPr lang="ru-RU" sz="1400" dirty="0">
              <a:effectLst/>
              <a:latin typeface="Times New Roman" panose="02020603050405020304" pitchFamily="18" charset="0"/>
              <a:ea typeface="Times New Roman" panose="02020603050405020304" pitchFamily="18" charset="0"/>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5652" y="8361338"/>
            <a:ext cx="1305384" cy="1200330"/>
          </a:xfrm>
          <a:prstGeom prst="rect">
            <a:avLst/>
          </a:prstGeom>
        </p:spPr>
      </p:pic>
      <p:sp>
        <p:nvSpPr>
          <p:cNvPr id="7" name="TextBox 6"/>
          <p:cNvSpPr txBox="1"/>
          <p:nvPr/>
        </p:nvSpPr>
        <p:spPr>
          <a:xfrm>
            <a:off x="1620852" y="488493"/>
            <a:ext cx="3908995" cy="738664"/>
          </a:xfrm>
          <a:prstGeom prst="rect">
            <a:avLst/>
          </a:prstGeom>
          <a:noFill/>
        </p:spPr>
        <p:txBody>
          <a:bodyPr wrap="square" rtlCol="0">
            <a:spAutoFit/>
          </a:bodyPr>
          <a:lstStyle/>
          <a:p>
            <a:pPr algn="just"/>
            <a:r>
              <a:rPr lang="kk-KZ" sz="1400" dirty="0">
                <a:effectLst/>
                <a:latin typeface="Calibri" panose="020F0502020204030204" pitchFamily="34" charset="0"/>
                <a:ea typeface="Calibri" panose="020F0502020204030204" pitchFamily="34" charset="0"/>
                <a:cs typeface="Times New Roman" panose="02020603050405020304" pitchFamily="18" charset="0"/>
              </a:rPr>
              <a:t>Қазақстан Республикасы Энергетика министрінің 2014 жылғы 18 желтоқсандағы № 211 бұйрығымен     бекітілген    жылу    энергиясын </a:t>
            </a:r>
            <a:endParaRPr lang="kk-KZ" sz="1400" dirty="0"/>
          </a:p>
        </p:txBody>
      </p:sp>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781" y="8441246"/>
            <a:ext cx="1221740" cy="1074564"/>
          </a:xfrm>
          <a:prstGeom prst="rect">
            <a:avLst/>
          </a:prstGeom>
        </p:spPr>
      </p:pic>
      <p:pic>
        <p:nvPicPr>
          <p:cNvPr id="9" name="Рисунок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45178" y="253420"/>
            <a:ext cx="1065858" cy="1211002"/>
          </a:xfrm>
          <a:prstGeom prst="rect">
            <a:avLst/>
          </a:prstGeom>
        </p:spPr>
      </p:pic>
      <p:sp>
        <p:nvSpPr>
          <p:cNvPr id="10" name="TextBox 9"/>
          <p:cNvSpPr txBox="1"/>
          <p:nvPr/>
        </p:nvSpPr>
        <p:spPr>
          <a:xfrm>
            <a:off x="208436" y="7353638"/>
            <a:ext cx="6480720" cy="1138773"/>
          </a:xfrm>
          <a:prstGeom prst="rect">
            <a:avLst/>
          </a:prstGeom>
          <a:noFill/>
        </p:spPr>
        <p:txBody>
          <a:bodyPr wrap="square" rtlCol="0">
            <a:spAutoFit/>
          </a:bodyPr>
          <a:lstStyle/>
          <a:p>
            <a:pPr algn="ctr"/>
            <a:endParaRPr lang="ru-RU" b="1" dirty="0"/>
          </a:p>
          <a:p>
            <a:pPr algn="ctr"/>
            <a:r>
              <a:rPr lang="ru-RU" sz="1600" b="1" dirty="0"/>
              <a:t>«ӨЖЖ» </a:t>
            </a:r>
            <a:r>
              <a:rPr lang="kk-KZ" sz="1600" b="1" dirty="0"/>
              <a:t>АҚ қызметкерлері көрсететін тұтынушыларға қызмет </a:t>
            </a:r>
          </a:p>
          <a:p>
            <a:pPr algn="ctr"/>
            <a:r>
              <a:rPr lang="kk-KZ" sz="1600" b="1" dirty="0"/>
              <a:t>көрсету бойынша жоғарыда аталған барлық қызметтер </a:t>
            </a:r>
            <a:r>
              <a:rPr lang="kk-KZ" sz="1600" b="1" u="sng" dirty="0"/>
              <a:t>ТЕГІН!  </a:t>
            </a:r>
            <a:r>
              <a:rPr lang="kk-KZ" sz="1600" b="1" u="sng" cap="all" dirty="0"/>
              <a:t> </a:t>
            </a:r>
            <a:endParaRPr lang="kk-KZ" sz="1600" b="1" u="sng" dirty="0"/>
          </a:p>
          <a:p>
            <a:endParaRPr lang="ru-RU" dirty="0"/>
          </a:p>
        </p:txBody>
      </p:sp>
      <p:sp>
        <p:nvSpPr>
          <p:cNvPr id="11" name="TextBox 10"/>
          <p:cNvSpPr txBox="1"/>
          <p:nvPr/>
        </p:nvSpPr>
        <p:spPr>
          <a:xfrm>
            <a:off x="1413736" y="8101445"/>
            <a:ext cx="3991916" cy="1600438"/>
          </a:xfrm>
          <a:prstGeom prst="rect">
            <a:avLst/>
          </a:prstGeom>
          <a:noFill/>
        </p:spPr>
        <p:txBody>
          <a:bodyPr wrap="square" rtlCol="0">
            <a:spAutoFit/>
          </a:bodyPr>
          <a:lstStyle/>
          <a:p>
            <a:pPr algn="ctr"/>
            <a:r>
              <a:rPr lang="kk-KZ" sz="1600" b="1" dirty="0"/>
              <a:t>Егер «ӨЖЖ» АҚ қызметкері көрсетілетін қызметке ақы төлеуді ұсынса, төменде көрсетілген байланыс бойынша хабарлауды сұраймыз:</a:t>
            </a:r>
          </a:p>
          <a:p>
            <a:pPr algn="ctr"/>
            <a:r>
              <a:rPr lang="kk-KZ" sz="1600" b="1" dirty="0"/>
              <a:t> </a:t>
            </a:r>
          </a:p>
          <a:p>
            <a:endParaRPr lang="ru-RU" dirty="0"/>
          </a:p>
        </p:txBody>
      </p:sp>
      <p:sp>
        <p:nvSpPr>
          <p:cNvPr id="13" name="Прямоугольник 12"/>
          <p:cNvSpPr/>
          <p:nvPr/>
        </p:nvSpPr>
        <p:spPr>
          <a:xfrm>
            <a:off x="2479620" y="9068056"/>
            <a:ext cx="1938352" cy="646331"/>
          </a:xfrm>
          <a:prstGeom prst="rect">
            <a:avLst/>
          </a:prstGeom>
          <a:noFill/>
        </p:spPr>
        <p:txBody>
          <a:bodyPr wrap="none" lIns="91440" tIns="45720" rIns="91440" bIns="45720">
            <a:spAutoFit/>
          </a:bodyPr>
          <a:lstStyle/>
          <a:p>
            <a:pPr algn="ctr"/>
            <a:r>
              <a:rPr lang="ru-RU"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702 - 224</a:t>
            </a: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1214" y="119538"/>
            <a:ext cx="1349638" cy="933147"/>
          </a:xfrm>
          <a:prstGeom prst="rect">
            <a:avLst/>
          </a:prstGeom>
        </p:spPr>
      </p:pic>
      <p:sp>
        <p:nvSpPr>
          <p:cNvPr id="3" name="TextBox 2"/>
          <p:cNvSpPr txBox="1"/>
          <p:nvPr/>
        </p:nvSpPr>
        <p:spPr>
          <a:xfrm>
            <a:off x="404086" y="1116185"/>
            <a:ext cx="5156261" cy="1384995"/>
          </a:xfrm>
          <a:prstGeom prst="rect">
            <a:avLst/>
          </a:prstGeom>
          <a:noFill/>
        </p:spPr>
        <p:txBody>
          <a:bodyPr wrap="square" rtlCol="0">
            <a:spAutoFit/>
          </a:bodyPr>
          <a:lstStyle/>
          <a:p>
            <a:pPr algn="just"/>
            <a:r>
              <a:rPr lang="kk-KZ" sz="1400" dirty="0">
                <a:effectLst/>
                <a:latin typeface="Calibri" panose="020F0502020204030204" pitchFamily="34" charset="0"/>
                <a:ea typeface="Calibri" panose="020F0502020204030204" pitchFamily="34" charset="0"/>
                <a:cs typeface="Times New Roman" panose="02020603050405020304" pitchFamily="18" charset="0"/>
              </a:rPr>
              <a:t>пайдалану қағидаларын басшылыққа ала отырып, «Өскемен жылу жүйелері» АҚ (бұдан әрі - «ӨЖЖ» АҚ) қызметкерлері Өскемен қаласының тұтынушыларына олардың орналасқан жері бойынша тұтынушыларға келесідей тегін қызмет көрсетеді, атап айтқанда:</a:t>
            </a:r>
          </a:p>
          <a:p>
            <a:pPr algn="just"/>
            <a:endParaRPr lang="ru-RU" sz="1400" dirty="0"/>
          </a:p>
        </p:txBody>
      </p:sp>
    </p:spTree>
    <p:extLst>
      <p:ext uri="{BB962C8B-B14F-4D97-AF65-F5344CB8AC3E}">
        <p14:creationId xmlns:p14="http://schemas.microsoft.com/office/powerpoint/2010/main" val="102469687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285</Words>
  <Application>Microsoft Office PowerPoint</Application>
  <PresentationFormat>Лист A4 (210x297 мм)</PresentationFormat>
  <Paragraphs>16</Paragraphs>
  <Slides>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vt:i4>
      </vt:variant>
    </vt:vector>
  </HeadingPairs>
  <TitlesOfParts>
    <vt:vector size="6" baseType="lpstr">
      <vt:lpstr>Arial</vt:lpstr>
      <vt:lpstr>Calibri</vt:lpstr>
      <vt:lpstr>Symbol</vt:lpstr>
      <vt:lpstr>Times New Roman</vt:lpstr>
      <vt:lpstr>Тема Office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Третьяков Олег Юрьевич</dc:creator>
  <cp:lastModifiedBy>Снегирева Ольга Александровна</cp:lastModifiedBy>
  <cp:revision>21</cp:revision>
  <dcterms:created xsi:type="dcterms:W3CDTF">2023-04-20T07:32:55Z</dcterms:created>
  <dcterms:modified xsi:type="dcterms:W3CDTF">2023-05-12T04:13:30Z</dcterms:modified>
</cp:coreProperties>
</file>